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716000" cx="24384000"/>
  <p:notesSz cx="6858000" cy="9144000"/>
  <p:embeddedFontLst>
    <p:embeddedFont>
      <p:font typeface="Source Sans Pr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qnRDFRyRWG+/wfpCE9JEACMd4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font" Target="fonts/SourceSansPro-regular.fntdata"/><Relationship Id="rId7" Type="http://schemas.openxmlformats.org/officeDocument/2006/relationships/font" Target="fonts/SourceSansPro-bold.fntdata"/><Relationship Id="rId8" Type="http://schemas.openxmlformats.org/officeDocument/2006/relationships/font" Target="fonts/SourceSansPro-italic.fntdata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9.0056600000000001E-2"/>
          <c:y val="5.8891699999999998E-2"/>
          <c:w val="0.90494300000000005"/>
          <c:h val="0.750427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BA8C00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0.03</c:v>
                </c:pt>
                <c:pt idx="2">
                  <c:v>0.08</c:v>
                </c:pt>
                <c:pt idx="3">
                  <c:v>0.03</c:v>
                </c:pt>
                <c:pt idx="4">
                  <c:v>0.05</c:v>
                </c:pt>
                <c:pt idx="5">
                  <c:v>0.05</c:v>
                </c:pt>
                <c:pt idx="6">
                  <c:v>0.16</c:v>
                </c:pt>
                <c:pt idx="7">
                  <c:v>0.13</c:v>
                </c:pt>
                <c:pt idx="8">
                  <c:v>0.13</c:v>
                </c:pt>
                <c:pt idx="9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3-4110-94FB-85206D5CA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lang="en-US" sz="1800" b="0" i="0" u="none" strike="noStrike">
                    <a:solidFill>
                      <a:srgbClr val="000000"/>
                    </a:solidFill>
                    <a:latin typeface="Calibri"/>
                  </a:rPr>
                  <a:t>Rating of confidence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miter lim="800000"/>
            </a:ln>
          </c:spPr>
        </c:majorGridlines>
        <c:numFmt formatCode="#,##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0.1"/>
        <c:minorUnit val="0.0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9.5368300000000003E-2"/>
          <c:y val="6.7111699999999996E-2"/>
          <c:w val="0.89963199999999999"/>
          <c:h val="0.734759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55515"/>
            </a:solidFill>
            <a:ln w="12700" cap="flat">
              <a:solidFill>
                <a:srgbClr val="F9F9F9"/>
              </a:solidFill>
              <a:prstDash val="solid"/>
              <a:round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News Gothic M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0.02</c:v>
                </c:pt>
                <c:pt idx="2">
                  <c:v>0</c:v>
                </c:pt>
                <c:pt idx="3">
                  <c:v>0.04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0.2</c:v>
                </c:pt>
                <c:pt idx="7">
                  <c:v>0.02</c:v>
                </c:pt>
                <c:pt idx="8">
                  <c:v>0.18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4-414F-B907-E72EF9C8E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News Gothic MT"/>
                  </a:defRPr>
                </a:pPr>
                <a:r>
                  <a:rPr lang="en-US" sz="1800" b="0" i="0" u="none" strike="noStrike">
                    <a:solidFill>
                      <a:srgbClr val="000000"/>
                    </a:solidFill>
                    <a:latin typeface="News Gothic MT"/>
                  </a:rPr>
                  <a:t>Rating of usefulness</a:t>
                </a:r>
              </a:p>
            </c:rich>
          </c:tx>
          <c:overlay val="1"/>
        </c:title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News Gothic M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News Gothic MT"/>
              </a:defRPr>
            </a:pPr>
            <a:endParaRPr lang="en-US"/>
          </a:p>
        </c:txPr>
        <c:crossAx val="2094734552"/>
        <c:crosses val="autoZero"/>
        <c:crossBetween val="between"/>
        <c:majorUnit val="0.05"/>
        <c:minorUnit val="2.5000000000000001E-2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11868716" y="12344400"/>
            <a:ext cx="4525955" cy="736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00" lIns="20700" spcFirstLastPara="1" rIns="20700" wrap="square" tIns="20700">
            <a:sp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sz="5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16" name="Google Shape;1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3658820" y="215230"/>
            <a:ext cx="17061785" cy="2674895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658820" y="7463212"/>
            <a:ext cx="17061785" cy="4428355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35433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indent="-354330" lvl="1" marL="914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2pPr>
            <a:lvl3pPr indent="-354330" lvl="2" marL="1371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3pPr>
            <a:lvl4pPr indent="-354330" lvl="3" marL="1828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4pPr>
            <a:lvl5pPr indent="-354329" lvl="4" marL="22860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pic>
        <p:nvPicPr>
          <p:cNvPr descr="Picture 7" id="20" name="Google Shape;20;p4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8" id="21" name="Google Shape;21;p4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9" id="22" name="Google Shape;22;p4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0" id="23" name="Google Shape;23;p4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 showMasterSp="0">
  <p:cSld name="Title Slide with Pictu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27" name="Google Shape;2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3264780" y="6708065"/>
            <a:ext cx="17856606" cy="294113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264780" y="9545563"/>
            <a:ext cx="17856606" cy="1946058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sp>
        <p:nvSpPr>
          <p:cNvPr id="31" name="Google Shape;31;p5"/>
          <p:cNvSpPr/>
          <p:nvPr>
            <p:ph idx="2" type="pic"/>
          </p:nvPr>
        </p:nvSpPr>
        <p:spPr>
          <a:xfrm>
            <a:off x="3280566" y="727343"/>
            <a:ext cx="17825027" cy="5675808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pic>
        <p:nvPicPr>
          <p:cNvPr descr="Picture 12" id="32" name="Google Shape;32;p5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33" name="Google Shape;33;p5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9" id="34" name="Google Shape;34;p5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0" id="35" name="Google Shape;35;p5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38" name="Google Shape;3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39" name="Google Shape;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41" name="Google Shape;41;p6"/>
          <p:cNvSpPr txBox="1"/>
          <p:nvPr>
            <p:ph type="title"/>
          </p:nvPr>
        </p:nvSpPr>
        <p:spPr>
          <a:xfrm>
            <a:off x="3658823" y="4808053"/>
            <a:ext cx="17092094" cy="2725152"/>
          </a:xfrm>
          <a:prstGeom prst="rect">
            <a:avLst/>
          </a:prstGeom>
          <a:noFill/>
          <a:ln>
            <a:noFill/>
          </a:ln>
        </p:spPr>
        <p:txBody>
          <a:bodyPr anchorCtr="0" anchor="b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658823" y="7474755"/>
            <a:ext cx="17092094" cy="3001477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Source Sans Pro"/>
              <a:buNone/>
              <a:defRPr sz="1800">
                <a:solidFill>
                  <a:srgbClr val="888888"/>
                </a:solidFill>
              </a:defRPr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pic>
        <p:nvPicPr>
          <p:cNvPr descr="Picture 16" id="43" name="Google Shape;43;p6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7" id="44" name="Google Shape;44;p6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45" name="Google Shape;45;p6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9" id="46" name="Google Shape;46;p6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49" name="Google Shape;4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50" name="Google Shape;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52" name="Google Shape;52;p7"/>
          <p:cNvSpPr txBox="1"/>
          <p:nvPr>
            <p:ph type="title"/>
          </p:nvPr>
        </p:nvSpPr>
        <p:spPr>
          <a:xfrm>
            <a:off x="3658820" y="215230"/>
            <a:ext cx="17061785" cy="2674895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3658822" y="3201577"/>
            <a:ext cx="8147624" cy="868999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368300" lvl="0" marL="457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Source Sans Pro"/>
              <a:buChar char="●"/>
              <a:defRPr sz="2000"/>
            </a:lvl1pPr>
            <a:lvl2pPr indent="-3683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Source Sans Pro"/>
              <a:buChar char="●"/>
              <a:defRPr sz="2000"/>
            </a:lvl2pPr>
            <a:lvl3pPr indent="-3683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Source Sans Pro"/>
              <a:buChar char="●"/>
              <a:defRPr sz="2000"/>
            </a:lvl3pPr>
            <a:lvl4pPr indent="-3683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Source Sans Pro"/>
              <a:buChar char="●"/>
              <a:defRPr sz="2000"/>
            </a:lvl4pPr>
            <a:lvl5pPr indent="-3683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Source Sans Pro"/>
              <a:buChar char="●"/>
              <a:defRPr sz="2000"/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pic>
        <p:nvPicPr>
          <p:cNvPr descr="Picture 17" id="54" name="Google Shape;54;p7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55" name="Google Shape;55;p7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9" id="56" name="Google Shape;56;p7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0" id="57" name="Google Shape;57;p7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60" name="Google Shape;6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61" name="Google Shape;6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63" name="Google Shape;63;p8"/>
          <p:cNvSpPr txBox="1"/>
          <p:nvPr>
            <p:ph type="title"/>
          </p:nvPr>
        </p:nvSpPr>
        <p:spPr>
          <a:xfrm>
            <a:off x="3658818" y="215230"/>
            <a:ext cx="17061785" cy="2674895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3658818" y="2907515"/>
            <a:ext cx="8147625" cy="1502327"/>
          </a:xfrm>
          <a:prstGeom prst="rect">
            <a:avLst/>
          </a:prstGeom>
          <a:noFill/>
          <a:ln>
            <a:noFill/>
          </a:ln>
        </p:spPr>
        <p:txBody>
          <a:bodyPr anchorCtr="0" anchor="b" bIns="20700" lIns="20700" spcFirstLastPara="1" rIns="20700" wrap="square" tIns="20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BDEE"/>
              </a:buClr>
              <a:buSzPts val="2400"/>
              <a:buFont typeface="Source Sans Pro"/>
              <a:buNone/>
              <a:defRPr>
                <a:solidFill>
                  <a:srgbClr val="44BDEE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BDEE"/>
              </a:buClr>
              <a:buSzPts val="2400"/>
              <a:buFont typeface="Source Sans Pro"/>
              <a:buNone/>
              <a:defRPr>
                <a:solidFill>
                  <a:srgbClr val="44BDEE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BDEE"/>
              </a:buClr>
              <a:buSzPts val="2400"/>
              <a:buFont typeface="Source Sans Pro"/>
              <a:buNone/>
              <a:defRPr>
                <a:solidFill>
                  <a:srgbClr val="44BDEE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BDEE"/>
              </a:buClr>
              <a:buSzPts val="2400"/>
              <a:buFont typeface="Source Sans Pro"/>
              <a:buNone/>
              <a:defRPr>
                <a:solidFill>
                  <a:srgbClr val="44BDEE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BDEE"/>
              </a:buClr>
              <a:buSzPts val="2400"/>
              <a:buFont typeface="Source Sans Pro"/>
              <a:buNone/>
              <a:defRPr>
                <a:solidFill>
                  <a:srgbClr val="44BDEE"/>
                </a:solidFill>
              </a:defRPr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12572978" y="2907515"/>
            <a:ext cx="8147624" cy="1502327"/>
          </a:xfrm>
          <a:prstGeom prst="rect">
            <a:avLst/>
          </a:prstGeom>
          <a:noFill/>
          <a:ln>
            <a:noFill/>
          </a:ln>
        </p:spPr>
        <p:txBody>
          <a:bodyPr anchorCtr="0" anchor="b" bIns="20700" lIns="20700" spcFirstLastPara="1" rIns="20700" wrap="square" tIns="20700">
            <a:normAutofit/>
          </a:bodyPr>
          <a:lstStyle>
            <a:lvl1pPr indent="-35433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indent="-354330" lvl="1" marL="914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2pPr>
            <a:lvl3pPr indent="-354330" lvl="2" marL="1371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3pPr>
            <a:lvl4pPr indent="-354330" lvl="3" marL="1828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4pPr>
            <a:lvl5pPr indent="-354329" lvl="4" marL="22860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pic>
        <p:nvPicPr>
          <p:cNvPr descr="Picture 19" id="66" name="Google Shape;66;p8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0" id="67" name="Google Shape;67;p8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1" id="68" name="Google Shape;68;p8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2" id="69" name="Google Shape;69;p8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73" name="Google Shape;7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9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75" name="Google Shape;75;p9"/>
          <p:cNvSpPr txBox="1"/>
          <p:nvPr>
            <p:ph type="title"/>
          </p:nvPr>
        </p:nvSpPr>
        <p:spPr>
          <a:xfrm>
            <a:off x="5959339" y="1459006"/>
            <a:ext cx="17827499" cy="737180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pic>
        <p:nvPicPr>
          <p:cNvPr descr="Picture 16" id="76" name="Google Shape;76;p9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7" id="77" name="Google Shape;77;p9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78" name="Google Shape;78;p9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9" id="79" name="Google Shape;79;p9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9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82" name="Google Shape;8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83" name="Google Shape;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0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pic>
        <p:nvPicPr>
          <p:cNvPr descr="Picture 14" id="85" name="Google Shape;85;p10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5" id="86" name="Google Shape;86;p10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6" id="87" name="Google Shape;87;p10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7" id="88" name="Google Shape;88;p10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91" name="Google Shape;9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92" name="Google Shape;9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1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94" name="Google Shape;94;p11"/>
          <p:cNvSpPr txBox="1"/>
          <p:nvPr>
            <p:ph type="title"/>
          </p:nvPr>
        </p:nvSpPr>
        <p:spPr>
          <a:xfrm>
            <a:off x="3625139" y="1224193"/>
            <a:ext cx="8147625" cy="2324955"/>
          </a:xfrm>
          <a:prstGeom prst="rect">
            <a:avLst/>
          </a:prstGeom>
          <a:noFill/>
          <a:ln>
            <a:noFill/>
          </a:ln>
        </p:spPr>
        <p:txBody>
          <a:bodyPr anchorCtr="0" anchor="b" bIns="20700" lIns="20700" spcFirstLastPara="1" rIns="20700" wrap="square" tIns="20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00"/>
              <a:buFont typeface="Source Sans Pro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12555484" y="736870"/>
            <a:ext cx="8147625" cy="11154695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38227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420"/>
              <a:buFont typeface="Source Sans Pro"/>
              <a:buChar char="●"/>
              <a:defRPr sz="2200"/>
            </a:lvl1pPr>
            <a:lvl2pPr indent="-382269" lvl="1" marL="914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420"/>
              <a:buFont typeface="Source Sans Pro"/>
              <a:buChar char="●"/>
              <a:defRPr sz="2200"/>
            </a:lvl2pPr>
            <a:lvl3pPr indent="-382269" lvl="2" marL="1371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420"/>
              <a:buFont typeface="Source Sans Pro"/>
              <a:buChar char="●"/>
              <a:defRPr sz="2200"/>
            </a:lvl3pPr>
            <a:lvl4pPr indent="-382269" lvl="3" marL="1828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420"/>
              <a:buFont typeface="Source Sans Pro"/>
              <a:buChar char="●"/>
              <a:defRPr sz="2200"/>
            </a:lvl4pPr>
            <a:lvl5pPr indent="-382270" lvl="4" marL="22860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420"/>
              <a:buFont typeface="Source Sans Pro"/>
              <a:buChar char="●"/>
              <a:defRPr sz="2200"/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2" type="body"/>
          </p:nvPr>
        </p:nvSpPr>
        <p:spPr>
          <a:xfrm>
            <a:off x="3625139" y="3577025"/>
            <a:ext cx="8147625" cy="7443038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rmAutofit/>
          </a:bodyPr>
          <a:lstStyle>
            <a:lvl1pPr indent="-354330" lvl="0" marL="457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indent="-354330" lvl="1" marL="914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2pPr>
            <a:lvl3pPr indent="-354330" lvl="2" marL="1371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3pPr>
            <a:lvl4pPr indent="-354330" lvl="3" marL="1828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4pPr>
            <a:lvl5pPr indent="-354329" lvl="4" marL="22860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5pPr>
            <a:lvl6pPr indent="-354329" lvl="5" marL="27432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6pPr>
            <a:lvl7pPr indent="-354329" lvl="6" marL="32004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7pPr>
            <a:lvl8pPr indent="-354329" lvl="7" marL="36576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8pPr>
            <a:lvl9pPr indent="-354329" lvl="8" marL="411480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/>
        </p:txBody>
      </p:sp>
      <p:pic>
        <p:nvPicPr>
          <p:cNvPr descr="Picture 17" id="97" name="Google Shape;97;p11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6"/>
            <a:ext cx="7989245" cy="8905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8" id="98" name="Google Shape;98;p11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59" y="11941703"/>
            <a:ext cx="1590089" cy="1483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19" id="99" name="Google Shape;99;p11"/>
          <p:cNvPicPr preferRelativeResize="0"/>
          <p:nvPr/>
        </p:nvPicPr>
        <p:blipFill rotWithShape="1">
          <a:blip r:embed="rId4">
            <a:alphaModFix amt="76000"/>
          </a:blip>
          <a:srcRect b="0" l="0" r="0" t="0"/>
          <a:stretch/>
        </p:blipFill>
        <p:spPr>
          <a:xfrm>
            <a:off x="3536113" y="12303559"/>
            <a:ext cx="7989245" cy="8905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20" id="100" name="Google Shape;100;p11"/>
          <p:cNvPicPr preferRelativeResize="0"/>
          <p:nvPr/>
        </p:nvPicPr>
        <p:blipFill rotWithShape="1">
          <a:blip r:embed="rId5">
            <a:alphaModFix amt="76000"/>
          </a:blip>
          <a:srcRect b="0" l="0" r="0" t="0"/>
          <a:stretch/>
        </p:blipFill>
        <p:spPr>
          <a:xfrm>
            <a:off x="19925563" y="11941706"/>
            <a:ext cx="1590089" cy="148352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1"/>
          <p:cNvSpPr txBox="1"/>
          <p:nvPr>
            <p:ph idx="12" type="sldNum"/>
          </p:nvPr>
        </p:nvSpPr>
        <p:spPr>
          <a:xfrm>
            <a:off x="17705198" y="12634180"/>
            <a:ext cx="562688" cy="58754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Source Sans Pro"/>
              <a:buNone/>
              <a:defRPr sz="3600">
                <a:solidFill>
                  <a:srgbClr val="808080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4.png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6" id="6" name="Google Shape;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75700" y="12542325"/>
            <a:ext cx="8261947" cy="9766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ture 7" id="7" name="Google Shape;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49889" y="12355996"/>
            <a:ext cx="1367183" cy="13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"/>
          <p:cNvSpPr txBox="1"/>
          <p:nvPr/>
        </p:nvSpPr>
        <p:spPr>
          <a:xfrm>
            <a:off x="15133641" y="13030651"/>
            <a:ext cx="5115107" cy="387071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www.aberdeenanaesthesia.org</a:t>
            </a:r>
            <a:endParaRPr/>
          </a:p>
        </p:txBody>
      </p:sp>
      <p:sp>
        <p:nvSpPr>
          <p:cNvPr id="9" name="Google Shape;9;p2"/>
          <p:cNvSpPr txBox="1"/>
          <p:nvPr>
            <p:ph type="title"/>
          </p:nvPr>
        </p:nvSpPr>
        <p:spPr>
          <a:xfrm>
            <a:off x="3463374" y="184150"/>
            <a:ext cx="17457253" cy="301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00" lIns="20700" spcFirstLastPara="1" rIns="20700" wrap="square" tIns="20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Source Sans Pro"/>
              <a:buNone/>
              <a:defRPr b="0" i="0" sz="48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3463374" y="3200400"/>
            <a:ext cx="17457253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noAutofit/>
          </a:bodyPr>
          <a:lstStyle>
            <a:lvl1pPr indent="-39624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96240" lvl="1" marL="9144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96239" lvl="2" marL="1371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96239" lvl="3" marL="18288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96239" lvl="4" marL="22860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96239" lvl="5" marL="2743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96239" lvl="6" marL="32004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96240" lvl="7" marL="3657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96240" lvl="8" marL="41148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44BDEE"/>
              </a:buClr>
              <a:buSzPts val="2640"/>
              <a:buFont typeface="Source Sans Pro"/>
              <a:buChar char="●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11868716" y="12344400"/>
            <a:ext cx="4525955" cy="736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00" lIns="20700" spcFirstLastPara="1" rIns="20700" wrap="square" tIns="20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Source Sans Pro"/>
              <a:buNone/>
              <a:defRPr b="0" i="0" sz="5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tephanie.hii@nhs.scot" TargetMode="External"/><Relationship Id="rId4" Type="http://schemas.openxmlformats.org/officeDocument/2006/relationships/hyperlink" Target="mailto:nicola.rhind@nhs.scot" TargetMode="External"/><Relationship Id="rId5" Type="http://schemas.openxmlformats.org/officeDocument/2006/relationships/chart" Target="../charts/chart1.xml"/><Relationship Id="rId6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/>
        </p:nvSpPr>
        <p:spPr>
          <a:xfrm>
            <a:off x="1355256" y="209552"/>
            <a:ext cx="21673488" cy="824541"/>
          </a:xfrm>
          <a:prstGeom prst="rect">
            <a:avLst/>
          </a:prstGeom>
          <a:noFill/>
          <a:ln>
            <a:noFill/>
          </a:ln>
        </p:spPr>
        <p:txBody>
          <a:bodyPr anchorCtr="0" anchor="b" bIns="14650" lIns="14650" spcFirstLastPara="1" rIns="14650" wrap="square" tIns="1465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886"/>
              </a:buClr>
              <a:buSzPts val="2900"/>
              <a:buFont typeface="Source Sans Pro"/>
              <a:buNone/>
            </a:pPr>
            <a:r>
              <a:rPr b="0" i="0" lang="en-US" sz="2900" u="none" cap="none" strike="noStrike">
                <a:solidFill>
                  <a:srgbClr val="00688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Responding to COVID-19 - The Development of A Virtual Pain Management Programme for A Chronic Pain Population in Grampian </a:t>
            </a:r>
            <a:endParaRPr/>
          </a:p>
        </p:txBody>
      </p:sp>
      <p:cxnSp>
        <p:nvCxnSpPr>
          <p:cNvPr id="107" name="Google Shape;107;p1"/>
          <p:cNvCxnSpPr/>
          <p:nvPr/>
        </p:nvCxnSpPr>
        <p:spPr>
          <a:xfrm>
            <a:off x="1375548" y="1796371"/>
            <a:ext cx="21784575" cy="1"/>
          </a:xfrm>
          <a:prstGeom prst="straightConnector1">
            <a:avLst/>
          </a:prstGeom>
          <a:noFill/>
          <a:ln cap="flat" cmpd="sng" w="63500">
            <a:solidFill>
              <a:srgbClr val="0086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"/>
          <p:cNvSpPr txBox="1"/>
          <p:nvPr/>
        </p:nvSpPr>
        <p:spPr>
          <a:xfrm>
            <a:off x="3986820" y="1128130"/>
            <a:ext cx="7587477" cy="617333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353535"/>
                </a:solidFill>
                <a:latin typeface="Arial"/>
                <a:ea typeface="Arial"/>
                <a:cs typeface="Arial"/>
                <a:sym typeface="Arial"/>
              </a:rPr>
              <a:t>Dr Stephanie Hii, ST6 Anaesthetics, Aberdeen Royal Infirmary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stephanie.hii@nhs.scot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2176795" y="1128130"/>
            <a:ext cx="8967600" cy="6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53535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353535"/>
                </a:solidFill>
                <a:latin typeface="Arial"/>
                <a:ea typeface="Arial"/>
                <a:cs typeface="Arial"/>
                <a:sym typeface="Arial"/>
              </a:rPr>
              <a:t>Nicola Rhind, Chronic Pain Physiotherapist, Aberdeen Royal Infirmary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nicola.rhind@nhs.scot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1040004" y="2023209"/>
            <a:ext cx="7146098" cy="5634249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Chronic pain affects 1 in 5 people in Scotland and evidence has shown that COVID-19 pandemic has led to an increase in pain severity, anxiety, depression, loneliness and reduced physical activity in people living with chronic pain</a:t>
            </a:r>
            <a:r>
              <a:rPr b="0" baseline="3000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1,2,3</a:t>
            </a: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The rapid introduction of digital services across Scotland during the pandemic enabled the redesign and remobilisation of existing pain services to provide self-management support to the pain population across Grampian.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The aims of this development are: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180473" lvl="0" marL="18047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To provide a safe and effective alternative to the face to face pain management programme (PMP)</a:t>
            </a:r>
            <a:endParaRPr/>
          </a:p>
          <a:p>
            <a:pPr indent="-180473" lvl="0" marL="18047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To offer support and treatment to the chronic pain population during time of increased isolation</a:t>
            </a:r>
            <a:endParaRPr/>
          </a:p>
          <a:p>
            <a:pPr indent="-180473" lvl="0" marL="18047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8FA7"/>
              </a:buClr>
              <a:buSzPts val="1900"/>
              <a:buFont typeface="Arial"/>
              <a:buChar char="-"/>
            </a:pPr>
            <a:r>
              <a:rPr b="0" i="0" lang="en-US" sz="1900" u="none" cap="none" strike="noStrike">
                <a:solidFill>
                  <a:srgbClr val="438FA7"/>
                </a:solidFill>
                <a:latin typeface="Arial"/>
                <a:ea typeface="Arial"/>
                <a:cs typeface="Arial"/>
                <a:sym typeface="Arial"/>
              </a:rPr>
              <a:t>To evaluate the acceptability of a virtual PMP as part of the Grampian pain management service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984201" y="7839845"/>
            <a:ext cx="7047131" cy="4237248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007DA1"/>
                </a:solidFill>
                <a:latin typeface="Arial"/>
                <a:ea typeface="Arial"/>
                <a:cs typeface="Arial"/>
                <a:sym typeface="Arial"/>
              </a:rPr>
              <a:t>Method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007DA1"/>
                </a:solidFill>
                <a:latin typeface="Arial"/>
                <a:ea typeface="Arial"/>
                <a:cs typeface="Arial"/>
                <a:sym typeface="Arial"/>
              </a:rPr>
              <a:t>Resources were modified and adapted to fit with a virtual delivery and the NHS national video conferencing system (CISCO) was used for the provision of weekly workshops.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007DA1"/>
                </a:solidFill>
                <a:latin typeface="Arial"/>
                <a:ea typeface="Arial"/>
                <a:cs typeface="Arial"/>
                <a:sym typeface="Arial"/>
              </a:rPr>
              <a:t>An initial 4 week group (n=10) was delivered to assess the feasibility and acceptability of the delivery platform and this was modified in response to patient feedback. Qualitative feedback was collected weekly via an electronic questionnaire.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A1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007DA1"/>
                </a:solidFill>
                <a:latin typeface="Arial"/>
                <a:ea typeface="Arial"/>
                <a:cs typeface="Arial"/>
                <a:sym typeface="Arial"/>
              </a:rPr>
              <a:t>The group was extended to a 6 week (n=20) and ultimately an 8 week group (n=21) to incorporate increased content, an introductory session and a follow up phone call at group completion. 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8471391" y="2098305"/>
            <a:ext cx="7146097" cy="1722648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The majority of participants (86%) reported that they were confident in accessing the virtual workshops (rated 5 and above) as illustrated below.</a:t>
            </a:r>
            <a:endParaRPr/>
          </a:p>
        </p:txBody>
      </p:sp>
      <p:grpSp>
        <p:nvGrpSpPr>
          <p:cNvPr id="113" name="Google Shape;113;p1"/>
          <p:cNvGrpSpPr/>
          <p:nvPr/>
        </p:nvGrpSpPr>
        <p:grpSpPr>
          <a:xfrm>
            <a:off x="8417090" y="3849488"/>
            <a:ext cx="6926079" cy="4530301"/>
            <a:chOff x="-623739" y="-241648"/>
            <a:chExt cx="6926078" cy="4530299"/>
          </a:xfrm>
        </p:grpSpPr>
        <p:graphicFrame>
          <p:nvGraphicFramePr>
            <p:cNvPr id="114" name="Google Shape;114;p1"/>
            <p:cNvGraphicFramePr/>
            <p:nvPr/>
          </p:nvGraphicFramePr>
          <p:xfrm>
            <a:off x="-623739" y="-241648"/>
            <a:ext cx="6926078" cy="4103253"/>
          </p:xfrm>
          <a:graphic>
            <a:graphicData uri="http://schemas.openxmlformats.org/drawingml/2006/chart">
              <c:chart r:id="rId5"/>
            </a:graphicData>
          </a:graphic>
        </p:graphicFrame>
        <p:sp>
          <p:nvSpPr>
            <p:cNvPr id="115" name="Google Shape;115;p1"/>
            <p:cNvSpPr/>
            <p:nvPr/>
          </p:nvSpPr>
          <p:spPr>
            <a:xfrm>
              <a:off x="0" y="3963204"/>
              <a:ext cx="6302339" cy="325447"/>
            </a:xfrm>
            <a:prstGeom prst="roundRect">
              <a:avLst>
                <a:gd fmla="val 0" name="adj"/>
              </a:avLst>
            </a:prstGeom>
            <a:solidFill>
              <a:srgbClr val="000000">
                <a:alpha val="0"/>
              </a:srgbClr>
            </a:solidFill>
            <a:ln>
              <a:noFill/>
            </a:ln>
          </p:spPr>
          <p:txBody>
            <a:bodyPr anchorCtr="0" anchor="t" bIns="23000" lIns="23000" spcFirstLastPara="1" rIns="23000" wrap="square" tIns="23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Source Sans Pro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Graph 1: Confidence in Accessing the Virtual Workshops</a:t>
              </a:r>
              <a:endParaRPr/>
            </a:p>
          </p:txBody>
        </p:sp>
      </p:grpSp>
      <p:sp>
        <p:nvSpPr>
          <p:cNvPr id="116" name="Google Shape;116;p1"/>
          <p:cNvSpPr txBox="1"/>
          <p:nvPr/>
        </p:nvSpPr>
        <p:spPr>
          <a:xfrm>
            <a:off x="8456366" y="8610555"/>
            <a:ext cx="7047129" cy="32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94% of respondents found the vPMP a useful intervention (rated 5 and above) as in seen Graph 2.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98% of respondents also found the content ‘relevant’ or ‘very relevant’ to their current situation. Similarly, 98% of respondents still managed to identify a goal to work towards following attendance of the group.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84A5"/>
              </a:buClr>
              <a:buSzPts val="1900"/>
              <a:buFont typeface="Arial"/>
              <a:buNone/>
            </a:pPr>
            <a:r>
              <a:rPr b="0" i="0" lang="en-US" sz="1900" u="none" cap="none" strike="noStrike">
                <a:solidFill>
                  <a:srgbClr val="4084A5"/>
                </a:solidFill>
                <a:latin typeface="Arial"/>
                <a:ea typeface="Arial"/>
                <a:cs typeface="Arial"/>
                <a:sym typeface="Arial"/>
              </a:rPr>
              <a:t>Some participants found the online group preferable and the reasons given were - reduced need to travel to a venue, reduced social anxiety engaging in a programme in their own home and feeling less daunting than face to face.</a:t>
            </a:r>
            <a:endParaRPr/>
          </a:p>
        </p:txBody>
      </p:sp>
      <p:sp>
        <p:nvSpPr>
          <p:cNvPr id="117" name="Google Shape;117;p1"/>
          <p:cNvSpPr txBox="1"/>
          <p:nvPr/>
        </p:nvSpPr>
        <p:spPr>
          <a:xfrm>
            <a:off x="15914786" y="7152540"/>
            <a:ext cx="7433644" cy="2616909"/>
          </a:xfrm>
          <a:prstGeom prst="rect">
            <a:avLst/>
          </a:prstGeom>
          <a:noFill/>
          <a:ln>
            <a:noFill/>
          </a:ln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AC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0086AC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The provision of a virtual pain management programme was both feasible and acceptable to patients. It was reported as a useful and relevant intervention for the majority of </a:t>
            </a:r>
            <a:r>
              <a:rPr b="0" i="0" lang="en-US" sz="19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participants</a:t>
            </a:r>
            <a:r>
              <a:rPr b="0" i="0" lang="en-US" sz="18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0086AC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86AC"/>
                </a:solidFill>
                <a:latin typeface="Arial"/>
                <a:ea typeface="Arial"/>
                <a:cs typeface="Arial"/>
                <a:sym typeface="Arial"/>
              </a:rPr>
              <a:t>Further evaluation of the impact of a vPMP on outcome measures such as physical function, quality of life, psychological distress and pain interference would be an important next step. 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15916016" y="10054990"/>
            <a:ext cx="7470726" cy="235016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>
              <a:srgbClr val="000000">
                <a:alpha val="40000"/>
              </a:srgbClr>
            </a:outerShdw>
          </a:effectLst>
        </p:spPr>
        <p:txBody>
          <a:bodyPr anchorCtr="0" anchor="t" bIns="20700" lIns="20700" spcFirstLastPara="1" rIns="20700" wrap="square" tIns="20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  <a:p>
            <a:pPr indent="-200526" lvl="0" marL="2005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Boehm A, Eisenberg E, Lampel S. The contribution of social capital and coping strategies to functioning and quality of life of patients with fibromyalgia. Clin J Pain 2011;27:233–9</a:t>
            </a:r>
            <a:endParaRPr b="0" i="0" sz="3600" u="none" cap="none" strike="noStrike">
              <a:solidFill>
                <a:srgbClr val="32313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00526" lvl="0" marL="2005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Karayannis NV, Baumann I, Sturgeon JA, Melloh M, Mackey SC. The impact of social isolation on pain interference: a longitudinal study. Ann Behav Med 2019;53:65–74.</a:t>
            </a:r>
            <a:endParaRPr b="0" i="0" sz="3600" u="none" cap="none" strike="noStrike">
              <a:solidFill>
                <a:srgbClr val="32313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00526" lvl="0" marL="2005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AutoNum type="arabicPeriod"/>
            </a:pPr>
            <a:r>
              <a:rPr b="0" i="0" lang="en-US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Fallon N, Brown C, Twiddy H, et al. Adverse effects of COVID-19-related lockdown on pain, physical activity and psychological well-being in people with chronic pain. Br J Pain OnlineFirst published on November 21, 2020, doi.org/10.1177/2049463720973703</a:t>
            </a:r>
            <a:endParaRPr/>
          </a:p>
        </p:txBody>
      </p:sp>
      <p:grpSp>
        <p:nvGrpSpPr>
          <p:cNvPr id="119" name="Google Shape;119;p1"/>
          <p:cNvGrpSpPr/>
          <p:nvPr/>
        </p:nvGrpSpPr>
        <p:grpSpPr>
          <a:xfrm>
            <a:off x="15902777" y="2028003"/>
            <a:ext cx="7194582" cy="4874113"/>
            <a:chOff x="-686135" y="-298450"/>
            <a:chExt cx="7194581" cy="4874111"/>
          </a:xfrm>
        </p:grpSpPr>
        <p:graphicFrame>
          <p:nvGraphicFramePr>
            <p:cNvPr id="120" name="Google Shape;120;p1"/>
            <p:cNvGraphicFramePr/>
            <p:nvPr/>
          </p:nvGraphicFramePr>
          <p:xfrm>
            <a:off x="-686135" y="-298450"/>
            <a:ext cx="7194581" cy="4447065"/>
          </p:xfrm>
          <a:graphic>
            <a:graphicData uri="http://schemas.openxmlformats.org/drawingml/2006/chart">
              <c:chart r:id="rId6"/>
            </a:graphicData>
          </a:graphic>
        </p:graphicFrame>
        <p:sp>
          <p:nvSpPr>
            <p:cNvPr id="121" name="Google Shape;121;p1"/>
            <p:cNvSpPr/>
            <p:nvPr/>
          </p:nvSpPr>
          <p:spPr>
            <a:xfrm>
              <a:off x="0" y="4250214"/>
              <a:ext cx="6508446" cy="325447"/>
            </a:xfrm>
            <a:prstGeom prst="roundRect">
              <a:avLst>
                <a:gd fmla="val 0" name="adj"/>
              </a:avLst>
            </a:prstGeom>
            <a:solidFill>
              <a:srgbClr val="000000">
                <a:alpha val="0"/>
              </a:srgbClr>
            </a:solidFill>
            <a:ln>
              <a:noFill/>
            </a:ln>
          </p:spPr>
          <p:txBody>
            <a:bodyPr anchorCtr="0" anchor="t" bIns="23000" lIns="23000" spcFirstLastPara="1" rIns="23000" wrap="square" tIns="23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Source Sans Pro"/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Graph 2: Usefulness of Virtual Workshop Sessions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berdeen Anaesthesia 4-3">
  <a:themeElements>
    <a:clrScheme name="Aberdeen Anaesthesia 4-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E739C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berdeen Anaesthesia 4-3">
  <a:themeElements>
    <a:clrScheme name="Aberdeen Anaesthesia 4-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E739C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